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93" r:id="rId2"/>
    <p:sldId id="322" r:id="rId3"/>
    <p:sldId id="294" r:id="rId4"/>
    <p:sldId id="323" r:id="rId5"/>
    <p:sldId id="324" r:id="rId6"/>
    <p:sldId id="330" r:id="rId7"/>
    <p:sldId id="325" r:id="rId8"/>
    <p:sldId id="328" r:id="rId9"/>
    <p:sldId id="327" r:id="rId10"/>
    <p:sldId id="329" r:id="rId11"/>
    <p:sldId id="331" r:id="rId12"/>
    <p:sldId id="31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7E94"/>
    <a:srgbClr val="27515E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75000"/>
  </p:normalViewPr>
  <p:slideViewPr>
    <p:cSldViewPr snapToGrid="0" snapToObjects="1">
      <p:cViewPr>
        <p:scale>
          <a:sx n="84" d="100"/>
          <a:sy n="84" d="100"/>
        </p:scale>
        <p:origin x="13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png>
</file>

<file path=ppt/media/image12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objective of this first project was to create a code script to retrieve football player names and positions from an online NFL depth chart. This is part of a larger project in which my goal is to eventually have a product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automatically projects weekly Fantasy Football player points.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And,</a:t>
            </a:r>
            <a:r>
              <a:rPr lang="en-US" baseline="0" dirty="0" smtClean="0"/>
              <a:t> t</a:t>
            </a:r>
            <a:r>
              <a:rPr lang="en-US" dirty="0" smtClean="0"/>
              <a:t>his is what the final product looked like! </a:t>
            </a:r>
            <a:r>
              <a:rPr lang="en-US" baseline="0" dirty="0" smtClean="0"/>
              <a:t>Each row represents a team, and each column represents a position. The light blue cells represent players that would, at least in the league </a:t>
            </a:r>
            <a:r>
              <a:rPr lang="en-US" baseline="0" dirty="0" err="1" smtClean="0"/>
              <a:t>im</a:t>
            </a:r>
            <a:r>
              <a:rPr lang="en-US" baseline="0" dirty="0" smtClean="0"/>
              <a:t> playing in at work, be considered starting players, and the gray cells represents players that would be benched. And also I added some conditional formatting that says if a player is injured, it should show up in gray.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 that</a:t>
            </a:r>
            <a:r>
              <a:rPr lang="mr-IN" dirty="0" smtClean="0"/>
              <a:t>’</a:t>
            </a:r>
            <a:r>
              <a:rPr lang="en-US" dirty="0" smtClean="0"/>
              <a:t>s basically what</a:t>
            </a:r>
            <a:r>
              <a:rPr lang="en-US" baseline="0" dirty="0" smtClean="0"/>
              <a:t> I did the past few days</a:t>
            </a:r>
            <a:r>
              <a:rPr lang="mr-IN" baseline="0" dirty="0" smtClean="0"/>
              <a:t>…</a:t>
            </a:r>
            <a:r>
              <a:rPr lang="en-US" baseline="0" dirty="0" smtClean="0"/>
              <a:t> If I had more time, the biggest thing I would have liked to have done is to have found a way to export the data from </a:t>
            </a:r>
            <a:r>
              <a:rPr lang="en-US" baseline="0" dirty="0" err="1" smtClean="0"/>
              <a:t>Rstudio</a:t>
            </a:r>
            <a:r>
              <a:rPr lang="en-US" baseline="0" dirty="0" smtClean="0"/>
              <a:t> into a CSV or JSON file through code instead of copying and pasting it... Other than that, I definitely learned a lot and I think </a:t>
            </a:r>
            <a:r>
              <a:rPr lang="en-US" baseline="0" dirty="0" err="1" smtClean="0"/>
              <a:t>itll</a:t>
            </a:r>
            <a:r>
              <a:rPr lang="en-US" baseline="0" dirty="0" smtClean="0"/>
              <a:t> be very useful.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843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 basically </a:t>
            </a:r>
            <a:r>
              <a:rPr lang="en-US" baseline="0" dirty="0" smtClean="0"/>
              <a:t>broke this first sprint down into three steps based on the software I was using/learning.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First part of my project involved a lot of HTML and CSS, the second part involved a lot of </a:t>
            </a:r>
            <a:r>
              <a:rPr lang="en-US" baseline="0" dirty="0" err="1" smtClean="0"/>
              <a:t>Rstudio</a:t>
            </a:r>
            <a:r>
              <a:rPr lang="en-US" baseline="0" dirty="0" smtClean="0"/>
              <a:t>, and third part of my involved a lot of Excel.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found this website called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footballguys.com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they had what looked like a relatively straightforward depth chart. Little did I know how many tables they had </a:t>
            </a:r>
            <a:r>
              <a:rPr lang="en-US" sz="1200" b="1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within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their tables, and basically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noob and it got pretty messy... But I digress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you can right click,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select “inspect, and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thatll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open this developer panel here on the right side.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 on the "Selector" tool on the top left to inspect a selected element on the HTML page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section of the table I have selected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class td, tag .la.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 right click again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and the option I chose was “copy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xpath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next part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Rstudio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use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Rstudio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you type code stuff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into this console on the bottom left. 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scraping data from HTML sites,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justin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suggested I installed a package within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rstudio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called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rvest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 have the code on the next page, but you could also click packages over here, search it, and install it that way. </a:t>
            </a:r>
          </a:p>
          <a:p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what my </a:t>
            </a:r>
            <a:r>
              <a:rPr lang="en-US" dirty="0" err="1" smtClean="0"/>
              <a:t>Rstudio</a:t>
            </a:r>
            <a:r>
              <a:rPr lang="en-US" dirty="0" smtClean="0"/>
              <a:t> console looked</a:t>
            </a:r>
            <a:r>
              <a:rPr lang="en-US" baseline="0" dirty="0" smtClean="0"/>
              <a:t> like throughout most of class</a:t>
            </a:r>
            <a:r>
              <a:rPr lang="mr-IN" baseline="0" dirty="0" smtClean="0"/>
              <a:t>…</a:t>
            </a:r>
            <a:r>
              <a:rPr lang="en-US" baseline="0" dirty="0" smtClean="0"/>
              <a:t>  Soo</a:t>
            </a:r>
            <a:r>
              <a:rPr lang="mr-IN" baseline="0" dirty="0" smtClean="0"/>
              <a:t>…</a:t>
            </a:r>
            <a:r>
              <a:rPr lang="en-US" baseline="0" dirty="0" smtClean="0"/>
              <a:t> Were </a:t>
            </a:r>
            <a:r>
              <a:rPr lang="en-US" baseline="0" dirty="0" err="1" smtClean="0"/>
              <a:t>gonna</a:t>
            </a:r>
            <a:r>
              <a:rPr lang="en-US" baseline="0" dirty="0" smtClean="0"/>
              <a:t> take the rest of these 20 seconds to take a moment of silence in remembrance of all those countless lost hours that selflessly sacrificed themselves for this cause.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8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final code I came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up with.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*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install.packages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rvest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")* </a:t>
            </a:r>
          </a:p>
          <a:p>
            <a:pPr marL="171450" indent="-171450">
              <a:buFontTx/>
              <a:buChar char="-"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Installs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rvest</a:t>
            </a:r>
            <a:endParaRPr lang="en-US" sz="1200" b="1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*library(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rvest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)* </a:t>
            </a:r>
          </a:p>
          <a:p>
            <a:pPr marL="171450" indent="-171450">
              <a:buFontTx/>
              <a:buChar char="-"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Loads the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rvest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package.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&lt;- 'http://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subscribers.footballguys.com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/apps/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depthchart.php?type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noidp&amp;lite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yes&amp;exclude_coaches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=yes'* </a:t>
            </a:r>
          </a:p>
          <a:p>
            <a:pPr marL="171450" indent="-171450">
              <a:buFontTx/>
              <a:buChar char="-"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Associates "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 with the website to be scraped.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*webpage &lt;-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read_html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url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)* </a:t>
            </a:r>
          </a:p>
          <a:p>
            <a:pPr marL="171450" indent="-171450">
              <a:buFontTx/>
              <a:buChar char="-"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Reads the HTML code from the specified website.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nflplayers_html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&lt;-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html_nodes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(webpage, '.la')* </a:t>
            </a:r>
          </a:p>
          <a:p>
            <a:pPr marL="171450" indent="-171450">
              <a:buFontTx/>
              <a:buChar char="-"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Uses the CSS selectors to scrape the sections with class ".la"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nflplayers_text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&lt;-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html_text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nflplayers_html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)* </a:t>
            </a:r>
          </a:p>
          <a:p>
            <a:pPr marL="171450" indent="-171450">
              <a:buFontTx/>
              <a:buChar char="-"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Converts the HTML data into text format. </a:t>
            </a:r>
          </a:p>
          <a:p>
            <a:pPr marL="171450" indent="-171450">
              <a:buFontTx/>
              <a:buChar char="-"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nflplayers_text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 </a:t>
            </a:r>
          </a:p>
          <a:p>
            <a:pPr marL="171450" indent="-171450">
              <a:buFontTx/>
              <a:buChar char="-"/>
            </a:pP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Displays data. 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the data that </a:t>
            </a:r>
            <a:r>
              <a:rPr lang="en-US" dirty="0" err="1" smtClean="0"/>
              <a:t>Rstudio</a:t>
            </a:r>
            <a:r>
              <a:rPr lang="en-US" baseline="0" dirty="0" smtClean="0"/>
              <a:t> returned to me from the Depth Chart website, I copied and pasted it into excel, and this is how it was originally formatted. As you can see, the code from </a:t>
            </a:r>
            <a:r>
              <a:rPr lang="en-US" baseline="0" dirty="0" err="1" smtClean="0"/>
              <a:t>Rstudio</a:t>
            </a:r>
            <a:r>
              <a:rPr lang="en-US" baseline="0" dirty="0" smtClean="0"/>
              <a:t> returned 36 lines of data. </a:t>
            </a:r>
          </a:p>
          <a:p>
            <a:r>
              <a:rPr lang="en-US" baseline="0" dirty="0" smtClean="0"/>
              <a:t>If you look through it, you eventually realize that the original HTML coding on the website is a little funny and it duplicates some of the data, and it also includes some extra information that </a:t>
            </a:r>
            <a:r>
              <a:rPr lang="en-US" baseline="0" dirty="0" err="1" smtClean="0"/>
              <a:t>wasnt</a:t>
            </a:r>
            <a:r>
              <a:rPr lang="en-US" baseline="0" dirty="0" smtClean="0"/>
              <a:t> useful to me, so the next step was to clean and format my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clean the data, I deleted some unnecessary rows,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deleted some unnecessary positions, I used the text to column delimiter to separate some data into columns, and also had to clean some up with this function. 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far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formatting, it was mostly just adding headers and playing with cell and border colors.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Clean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Delete unnecessary rows (1, 18, 35, and 36)</a:t>
            </a: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Delete unnecessary positions (FB)</a:t>
            </a: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&gt; Text to Columns</a:t>
            </a: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Separate player names from positions (=LEFT(CELL#, LEN(CELL#)-2))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Format data</a:t>
            </a: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 headers (Position Type + Position Number, e.g. RB1, WR3, TE2, etc. )</a:t>
            </a: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 color of headers and columns separating player positions (dark blue)</a:t>
            </a: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 color to cells with players depending on if they are in starting positions or not (light blue, light gray)</a:t>
            </a: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Change border colors (white)</a:t>
            </a:r>
          </a:p>
          <a:p>
            <a:pPr lvl="1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 conditional formatting to identify injured players (Text that contains "(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inj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)")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5.png"/><Relationship Id="rId5" Type="http://schemas.openxmlformats.org/officeDocument/2006/relationships/image" Target="../media/image2.tiff"/><Relationship Id="rId6" Type="http://schemas.openxmlformats.org/officeDocument/2006/relationships/hyperlink" Target="http://subscribers.footballguys.com/apps/depthchart.php?type=noidp&amp;lite=yes&amp;exclude_coaches=yes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4.tiff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159653"/>
            <a:ext cx="10800522" cy="249299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6000" b="1" dirty="0" smtClean="0">
                <a:solidFill>
                  <a:srgbClr val="27515E"/>
                </a:solidFill>
              </a:rPr>
              <a:t>Sprint </a:t>
            </a:r>
            <a:r>
              <a:rPr lang="en-US" sz="6000" b="1" dirty="0">
                <a:solidFill>
                  <a:srgbClr val="27515E"/>
                </a:solidFill>
              </a:rPr>
              <a:t>1: </a:t>
            </a:r>
            <a:r>
              <a:rPr lang="en-US" sz="6000" dirty="0" err="1">
                <a:solidFill>
                  <a:srgbClr val="27515E"/>
                </a:solidFill>
              </a:rPr>
              <a:t>Webscraping</a:t>
            </a:r>
            <a:r>
              <a:rPr lang="en-US" sz="6000" dirty="0">
                <a:solidFill>
                  <a:srgbClr val="27515E"/>
                </a:solidFill>
              </a:rPr>
              <a:t> NFL Depth Chart Using </a:t>
            </a:r>
            <a:r>
              <a:rPr lang="en-US" sz="6000" dirty="0" err="1">
                <a:solidFill>
                  <a:srgbClr val="27515E"/>
                </a:solidFill>
              </a:rPr>
              <a:t>RStudio</a:t>
            </a:r>
            <a:r>
              <a:rPr lang="en-US" sz="6000" dirty="0">
                <a:solidFill>
                  <a:srgbClr val="27515E"/>
                </a:solidFill>
              </a:rPr>
              <a:t> (</a:t>
            </a:r>
            <a:r>
              <a:rPr lang="en-US" sz="6000" dirty="0" err="1">
                <a:solidFill>
                  <a:srgbClr val="27515E"/>
                </a:solidFill>
              </a:rPr>
              <a:t>rvest</a:t>
            </a:r>
            <a:r>
              <a:rPr lang="en-US" sz="6000" dirty="0" smtClean="0">
                <a:solidFill>
                  <a:srgbClr val="27515E"/>
                </a:solidFill>
              </a:rPr>
              <a:t>)</a:t>
            </a:r>
            <a:endParaRPr lang="en-US" sz="60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000"/>
    </mc:Choice>
    <mc:Fallback>
      <p:transition spd="slow" advClick="0" advTm="20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39" y="1241183"/>
            <a:ext cx="10800522" cy="3768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739" y="2617589"/>
            <a:ext cx="1080052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 smtClean="0">
                <a:solidFill>
                  <a:srgbClr val="27515E"/>
                </a:solidFill>
              </a:rPr>
              <a:t>Thoughts</a:t>
            </a:r>
            <a:r>
              <a:rPr lang="mr-IN" sz="6000" b="1" dirty="0" smtClean="0">
                <a:solidFill>
                  <a:srgbClr val="27515E"/>
                </a:solidFill>
              </a:rPr>
              <a:t>…</a:t>
            </a:r>
            <a:endParaRPr lang="en-US" sz="60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9278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6000"/>
    </mc:Choice>
    <mc:Fallback>
      <p:transition spd="slow" advClick="0" advTm="16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776" y="1468568"/>
            <a:ext cx="2730500" cy="2971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7250" y="1525718"/>
            <a:ext cx="2857500" cy="2857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5524" y="1544768"/>
            <a:ext cx="28829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850"/>
          <a:stretch/>
        </p:blipFill>
        <p:spPr>
          <a:xfrm>
            <a:off x="4901432" y="1065701"/>
            <a:ext cx="6070587" cy="444863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9776" y="1468568"/>
            <a:ext cx="2730500" cy="2971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888726" y="773611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rgbClr val="27515E"/>
                </a:solidFill>
                <a:hlinkClick r:id="rId6"/>
              </a:rPr>
              <a:t>http://subscribers.footballguys.com/apps/depthchart.php?type=noidp&amp;lite=yes&amp;exclude_coaches=yes</a:t>
            </a:r>
            <a:endParaRPr lang="en-US" sz="1100" dirty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776" y="1468568"/>
            <a:ext cx="2730500" cy="29718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22"/>
          <a:stretch/>
        </p:blipFill>
        <p:spPr>
          <a:xfrm>
            <a:off x="4346713" y="867013"/>
            <a:ext cx="6860787" cy="417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276" y="1525718"/>
            <a:ext cx="2857500" cy="28575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1358" y="771201"/>
            <a:ext cx="6864903" cy="456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276" y="1525718"/>
            <a:ext cx="2857500" cy="2857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9"/>
          <a:stretch/>
        </p:blipFill>
        <p:spPr>
          <a:xfrm>
            <a:off x="4590594" y="979601"/>
            <a:ext cx="6814185" cy="428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930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276" y="1525718"/>
            <a:ext cx="2857500" cy="28575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227320" y="1022303"/>
            <a:ext cx="591312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27515E"/>
                </a:solidFill>
              </a:rPr>
              <a:t>&gt; </a:t>
            </a:r>
            <a:r>
              <a:rPr lang="en-US" sz="2000" b="1" dirty="0" err="1" smtClean="0">
                <a:solidFill>
                  <a:srgbClr val="27515E"/>
                </a:solidFill>
              </a:rPr>
              <a:t>install.packages</a:t>
            </a:r>
            <a:r>
              <a:rPr lang="en-US" sz="2000" b="1" dirty="0">
                <a:solidFill>
                  <a:srgbClr val="27515E"/>
                </a:solidFill>
              </a:rPr>
              <a:t>("</a:t>
            </a:r>
            <a:r>
              <a:rPr lang="en-US" sz="2000" b="1" dirty="0" err="1">
                <a:solidFill>
                  <a:srgbClr val="27515E"/>
                </a:solidFill>
              </a:rPr>
              <a:t>rvest</a:t>
            </a:r>
            <a:r>
              <a:rPr lang="en-US" sz="2000" b="1" dirty="0">
                <a:solidFill>
                  <a:srgbClr val="27515E"/>
                </a:solidFill>
              </a:rPr>
              <a:t>") </a:t>
            </a:r>
            <a:endParaRPr lang="en-US" sz="2000" b="1" dirty="0" smtClean="0">
              <a:solidFill>
                <a:srgbClr val="27515E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3C7E94"/>
                </a:solidFill>
              </a:rPr>
              <a:t>&gt; library(</a:t>
            </a:r>
            <a:r>
              <a:rPr lang="en-US" sz="2000" b="1" dirty="0" err="1" smtClean="0">
                <a:solidFill>
                  <a:srgbClr val="3C7E94"/>
                </a:solidFill>
              </a:rPr>
              <a:t>rvest</a:t>
            </a:r>
            <a:r>
              <a:rPr lang="en-US" sz="2000" b="1" dirty="0">
                <a:solidFill>
                  <a:srgbClr val="3C7E94"/>
                </a:solidFill>
              </a:rPr>
              <a:t>) </a:t>
            </a:r>
            <a:r>
              <a:rPr lang="en-US" sz="2000" b="1" dirty="0"/>
              <a:t/>
            </a:r>
            <a:br>
              <a:rPr lang="en-US" sz="2000" b="1" dirty="0"/>
            </a:br>
            <a:r>
              <a:rPr lang="en-US" sz="2000" b="1" dirty="0" smtClean="0">
                <a:solidFill>
                  <a:srgbClr val="27515E"/>
                </a:solidFill>
              </a:rPr>
              <a:t>&gt; </a:t>
            </a:r>
            <a:r>
              <a:rPr lang="en-US" sz="2000" b="1" dirty="0" err="1" smtClean="0">
                <a:solidFill>
                  <a:srgbClr val="27515E"/>
                </a:solidFill>
              </a:rPr>
              <a:t>url</a:t>
            </a:r>
            <a:r>
              <a:rPr lang="en-US" sz="2000" b="1" dirty="0" smtClean="0">
                <a:solidFill>
                  <a:srgbClr val="27515E"/>
                </a:solidFill>
              </a:rPr>
              <a:t> </a:t>
            </a:r>
            <a:r>
              <a:rPr lang="en-US" sz="2000" b="1" dirty="0">
                <a:solidFill>
                  <a:srgbClr val="27515E"/>
                </a:solidFill>
              </a:rPr>
              <a:t>&lt;- 'http://</a:t>
            </a:r>
            <a:r>
              <a:rPr lang="en-US" sz="2000" b="1" dirty="0" err="1" smtClean="0">
                <a:solidFill>
                  <a:srgbClr val="27515E"/>
                </a:solidFill>
              </a:rPr>
              <a:t>subscribers.footballguys.com</a:t>
            </a:r>
            <a:r>
              <a:rPr lang="en-US" sz="2000" b="1" dirty="0" smtClean="0">
                <a:solidFill>
                  <a:srgbClr val="27515E"/>
                </a:solidFill>
              </a:rPr>
              <a:t>/apps/</a:t>
            </a:r>
            <a:r>
              <a:rPr lang="en-US" sz="2000" b="1" dirty="0" err="1" smtClean="0">
                <a:solidFill>
                  <a:srgbClr val="27515E"/>
                </a:solidFill>
              </a:rPr>
              <a:t>depthchart.php?type</a:t>
            </a:r>
            <a:r>
              <a:rPr lang="en-US" sz="2000" b="1" dirty="0" smtClean="0">
                <a:solidFill>
                  <a:srgbClr val="27515E"/>
                </a:solidFill>
              </a:rPr>
              <a:t>=</a:t>
            </a:r>
            <a:r>
              <a:rPr lang="en-US" sz="2000" b="1" dirty="0" err="1" smtClean="0">
                <a:solidFill>
                  <a:srgbClr val="27515E"/>
                </a:solidFill>
              </a:rPr>
              <a:t>noidp&amp;lite</a:t>
            </a:r>
            <a:r>
              <a:rPr lang="en-US" sz="2000" b="1" dirty="0" smtClean="0">
                <a:solidFill>
                  <a:srgbClr val="27515E"/>
                </a:solidFill>
              </a:rPr>
              <a:t>=</a:t>
            </a:r>
            <a:r>
              <a:rPr lang="en-US" sz="2000" b="1" dirty="0" err="1" smtClean="0">
                <a:solidFill>
                  <a:srgbClr val="27515E"/>
                </a:solidFill>
              </a:rPr>
              <a:t>yes&amp;exclude_coaches</a:t>
            </a:r>
            <a:r>
              <a:rPr lang="en-US" sz="2000" b="1" dirty="0" smtClean="0">
                <a:solidFill>
                  <a:srgbClr val="27515E"/>
                </a:solidFill>
              </a:rPr>
              <a:t>=yes’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3C7E94"/>
                </a:solidFill>
              </a:rPr>
              <a:t>&gt; webpage </a:t>
            </a:r>
            <a:r>
              <a:rPr lang="en-US" sz="2000" b="1" dirty="0">
                <a:solidFill>
                  <a:srgbClr val="3C7E94"/>
                </a:solidFill>
              </a:rPr>
              <a:t>&lt;- </a:t>
            </a:r>
            <a:r>
              <a:rPr lang="en-US" sz="2000" b="1" dirty="0" err="1">
                <a:solidFill>
                  <a:srgbClr val="3C7E94"/>
                </a:solidFill>
              </a:rPr>
              <a:t>read_html</a:t>
            </a:r>
            <a:r>
              <a:rPr lang="en-US" sz="2000" b="1" dirty="0">
                <a:solidFill>
                  <a:srgbClr val="3C7E94"/>
                </a:solidFill>
              </a:rPr>
              <a:t>(</a:t>
            </a:r>
            <a:r>
              <a:rPr lang="en-US" sz="2000" b="1" dirty="0" err="1">
                <a:solidFill>
                  <a:srgbClr val="3C7E94"/>
                </a:solidFill>
              </a:rPr>
              <a:t>url</a:t>
            </a:r>
            <a:r>
              <a:rPr lang="en-US" sz="2000" b="1" dirty="0" smtClean="0">
                <a:solidFill>
                  <a:srgbClr val="3C7E94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27515E"/>
                </a:solidFill>
              </a:rPr>
              <a:t>&gt; </a:t>
            </a:r>
            <a:r>
              <a:rPr lang="en-US" sz="2000" b="1" dirty="0" err="1" smtClean="0">
                <a:solidFill>
                  <a:srgbClr val="27515E"/>
                </a:solidFill>
              </a:rPr>
              <a:t>nflplayers_html</a:t>
            </a:r>
            <a:r>
              <a:rPr lang="en-US" sz="2000" b="1" dirty="0" smtClean="0">
                <a:solidFill>
                  <a:srgbClr val="27515E"/>
                </a:solidFill>
              </a:rPr>
              <a:t> </a:t>
            </a:r>
            <a:r>
              <a:rPr lang="en-US" sz="2000" b="1" dirty="0">
                <a:solidFill>
                  <a:srgbClr val="27515E"/>
                </a:solidFill>
              </a:rPr>
              <a:t>&lt;- </a:t>
            </a:r>
            <a:r>
              <a:rPr lang="en-US" sz="2000" b="1" dirty="0" err="1">
                <a:solidFill>
                  <a:srgbClr val="27515E"/>
                </a:solidFill>
              </a:rPr>
              <a:t>html_nodes</a:t>
            </a:r>
            <a:r>
              <a:rPr lang="en-US" sz="2000" b="1" dirty="0">
                <a:solidFill>
                  <a:srgbClr val="27515E"/>
                </a:solidFill>
              </a:rPr>
              <a:t>(webpage, '.la</a:t>
            </a:r>
            <a:r>
              <a:rPr lang="en-US" sz="2000" b="1" dirty="0" smtClean="0">
                <a:solidFill>
                  <a:srgbClr val="27515E"/>
                </a:solidFill>
              </a:rPr>
              <a:t>')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3C7E94"/>
                </a:solidFill>
              </a:rPr>
              <a:t>&gt; </a:t>
            </a:r>
            <a:r>
              <a:rPr lang="en-US" sz="2000" b="1" dirty="0" err="1" smtClean="0">
                <a:solidFill>
                  <a:srgbClr val="3C7E94"/>
                </a:solidFill>
              </a:rPr>
              <a:t>nflplayers_text</a:t>
            </a:r>
            <a:r>
              <a:rPr lang="en-US" sz="2000" b="1" dirty="0" smtClean="0">
                <a:solidFill>
                  <a:srgbClr val="3C7E94"/>
                </a:solidFill>
              </a:rPr>
              <a:t> </a:t>
            </a:r>
            <a:r>
              <a:rPr lang="en-US" sz="2000" b="1" dirty="0">
                <a:solidFill>
                  <a:srgbClr val="3C7E94"/>
                </a:solidFill>
              </a:rPr>
              <a:t>&lt;- </a:t>
            </a:r>
            <a:r>
              <a:rPr lang="en-US" sz="2000" b="1" dirty="0" err="1">
                <a:solidFill>
                  <a:srgbClr val="3C7E94"/>
                </a:solidFill>
              </a:rPr>
              <a:t>html_text</a:t>
            </a:r>
            <a:r>
              <a:rPr lang="en-US" sz="2000" b="1" dirty="0">
                <a:solidFill>
                  <a:srgbClr val="3C7E94"/>
                </a:solidFill>
              </a:rPr>
              <a:t>(</a:t>
            </a:r>
            <a:r>
              <a:rPr lang="en-US" sz="2000" b="1" dirty="0" err="1">
                <a:solidFill>
                  <a:srgbClr val="3C7E94"/>
                </a:solidFill>
              </a:rPr>
              <a:t>nflplayers_html</a:t>
            </a:r>
            <a:r>
              <a:rPr lang="en-US" sz="2000" b="1" dirty="0" smtClean="0">
                <a:solidFill>
                  <a:srgbClr val="3C7E94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000" b="1" dirty="0" smtClean="0">
                <a:solidFill>
                  <a:srgbClr val="27515E"/>
                </a:solidFill>
              </a:rPr>
              <a:t>&gt; </a:t>
            </a:r>
            <a:r>
              <a:rPr lang="en-US" sz="2000" b="1" dirty="0" err="1" smtClean="0">
                <a:solidFill>
                  <a:srgbClr val="27515E"/>
                </a:solidFill>
              </a:rPr>
              <a:t>nflplayers_text</a:t>
            </a:r>
            <a:endParaRPr lang="en-US" sz="2000" b="1" dirty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2000"/>
    </mc:Choice>
    <mc:Fallback>
      <p:transition spd="slow" advClick="0" advTm="22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576" y="1544768"/>
            <a:ext cx="2882900" cy="2819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59" y="966092"/>
            <a:ext cx="7146855" cy="4383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576" y="1544768"/>
            <a:ext cx="2882900" cy="28194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2133" y="942338"/>
            <a:ext cx="4840671" cy="402426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903473" y="1404522"/>
            <a:ext cx="21441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b="1" dirty="0" smtClean="0">
                <a:solidFill>
                  <a:srgbClr val="3C7E94"/>
                </a:solidFill>
              </a:rPr>
              <a:t>=</a:t>
            </a:r>
            <a:r>
              <a:rPr lang="en-US" b="1" dirty="0">
                <a:solidFill>
                  <a:srgbClr val="3C7E94"/>
                </a:solidFill>
              </a:rPr>
              <a:t>LEFT(CELL#, LEN(CELL#)-2</a:t>
            </a:r>
            <a:r>
              <a:rPr lang="en-US" b="1" dirty="0" smtClean="0">
                <a:solidFill>
                  <a:srgbClr val="3C7E94"/>
                </a:solidFill>
              </a:rPr>
              <a:t>)</a:t>
            </a:r>
            <a:endParaRPr lang="en-US" b="1" dirty="0">
              <a:solidFill>
                <a:srgbClr val="3C7E94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8461" y="2368320"/>
            <a:ext cx="1929631" cy="1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4495</TotalTime>
  <Words>913</Words>
  <Application>Microsoft Macintosh PowerPoint</Application>
  <PresentationFormat>Widescreen</PresentationFormat>
  <Paragraphs>71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Olina Cavedoni</cp:lastModifiedBy>
  <cp:revision>64</cp:revision>
  <dcterms:created xsi:type="dcterms:W3CDTF">2017-10-26T06:05:04Z</dcterms:created>
  <dcterms:modified xsi:type="dcterms:W3CDTF">2017-11-17T05:10:18Z</dcterms:modified>
</cp:coreProperties>
</file>

<file path=docProps/thumbnail.jpeg>
</file>